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</p:sldIdLst>
  <p:sldSz cy="8229600" cx="14630400"/>
  <p:notesSz cx="8229600" cy="14630400"/>
  <p:embeddedFontLst>
    <p:embeddedFont>
      <p:font typeface="Inter"/>
      <p:bold r:id="rId15"/>
      <p:boldItalic r:id="rId1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17" roundtripDataSignature="AMtx7mhjSJn1Iva4uJQLB0Zm41Cdjwpnh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Inter-bold.fntdata"/><Relationship Id="rId14" Type="http://schemas.openxmlformats.org/officeDocument/2006/relationships/slide" Target="slides/slide10.xml"/><Relationship Id="rId17" Type="http://customschemas.google.com/relationships/presentationmetadata" Target="metadata"/><Relationship Id="rId16" Type="http://schemas.openxmlformats.org/officeDocument/2006/relationships/font" Target="fonts/Inter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/>
              <a:t>‹#›</a:t>
            </a:fld>
            <a:endParaRPr b="0" i="0" sz="1200" u="none" cap="none" strike="noStrike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" name="Google Shape;53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1" name="Google Shape;201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1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" name="Google Shape;61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1" name="Google Shape;81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4" name="Google Shape;94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4" name="Google Shape;114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0" name="Google Shape;130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4" name="Google Shape;154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7" name="Google Shape;167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4" name="Google Shape;184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 master">
  <p:cSld name="Slide 1 master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1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1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3" name="Google Shape;13;p12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0 master">
  <p:cSld name="Slide 10 mast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2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2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9" name="Google Shape;49;p21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 master">
  <p:cSld name="Slide 2 mast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1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7" name="Google Shape;17;p13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master">
  <p:cSld name="Slide 3 mast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1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1" name="Google Shape;21;p14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4 master">
  <p:cSld name="Slide 4 mast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1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5" name="Google Shape;25;p15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5 master">
  <p:cSld name="Slide 5 master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1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1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9" name="Google Shape;29;p16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6 master">
  <p:cSld name="Slide 6 master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1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3" name="Google Shape;33;p17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7 master">
  <p:cSld name="Slide 7 master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Google Shape;36;p1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7" name="Google Shape;37;p18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8 master">
  <p:cSld name="Slide 8 master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1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1" name="Google Shape;41;p19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9 master">
  <p:cSld name="Slide 9 master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2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2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5" name="Google Shape;45;p20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8.png"/><Relationship Id="rId4" Type="http://schemas.openxmlformats.org/officeDocument/2006/relationships/image" Target="../media/image17.png"/><Relationship Id="rId5" Type="http://schemas.openxmlformats.org/officeDocument/2006/relationships/image" Target="../media/image11.png"/><Relationship Id="rId6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3.png"/><Relationship Id="rId4" Type="http://schemas.openxmlformats.org/officeDocument/2006/relationships/image" Target="../media/image13.png"/><Relationship Id="rId5" Type="http://schemas.openxmlformats.org/officeDocument/2006/relationships/image" Target="../media/image12.png"/><Relationship Id="rId6" Type="http://schemas.openxmlformats.org/officeDocument/2006/relationships/image" Target="../media/image2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56" name="Google Shape;56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"/>
          <p:cNvSpPr/>
          <p:nvPr/>
        </p:nvSpPr>
        <p:spPr>
          <a:xfrm>
            <a:off x="793790" y="1914644"/>
            <a:ext cx="7556421" cy="19564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2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150"/>
              <a:buFont typeface="Inter"/>
              <a:buNone/>
            </a:pPr>
            <a:r>
              <a:rPr b="1" i="0" lang="en-US" sz="615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La Independencia del Banco Central</a:t>
            </a:r>
            <a:endParaRPr b="0" i="0" sz="6150" u="none" cap="none" strike="noStrike"/>
          </a:p>
        </p:txBody>
      </p:sp>
      <p:sp>
        <p:nvSpPr>
          <p:cNvPr id="58" name="Google Shape;58;p1"/>
          <p:cNvSpPr/>
          <p:nvPr/>
        </p:nvSpPr>
        <p:spPr>
          <a:xfrm>
            <a:off x="793790" y="4211241"/>
            <a:ext cx="7556421" cy="14516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Los Bancos Centrales juegan un papel fundamental en la estabilidad económica de un país. La independencia de estos entes es crucial para garantizar su capacidad de tomar decisiones objetivas y efectivas, sin interferencias políticas.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04" name="Google Shape;204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31148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10"/>
          <p:cNvSpPr/>
          <p:nvPr/>
        </p:nvSpPr>
        <p:spPr>
          <a:xfrm>
            <a:off x="6258044" y="606266"/>
            <a:ext cx="7600712" cy="13780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Inter"/>
              <a:buNone/>
            </a:pPr>
            <a:r>
              <a:rPr b="1" i="0" lang="en-US" sz="43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Conclusión y recomendaciones</a:t>
            </a:r>
            <a:endParaRPr b="0" i="0" sz="4300" u="none" cap="none" strike="noStrike"/>
          </a:p>
        </p:txBody>
      </p:sp>
      <p:sp>
        <p:nvSpPr>
          <p:cNvPr id="206" name="Google Shape;206;p10"/>
          <p:cNvSpPr/>
          <p:nvPr/>
        </p:nvSpPr>
        <p:spPr>
          <a:xfrm>
            <a:off x="6573441" y="2314932"/>
            <a:ext cx="30480" cy="5309949"/>
          </a:xfrm>
          <a:prstGeom prst="roundRect">
            <a:avLst>
              <a:gd fmla="val 303837" name="adj"/>
            </a:avLst>
          </a:prstGeom>
          <a:solidFill>
            <a:srgbClr val="C0C1D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0"/>
          <p:cNvSpPr/>
          <p:nvPr/>
        </p:nvSpPr>
        <p:spPr>
          <a:xfrm>
            <a:off x="6806208" y="2795707"/>
            <a:ext cx="771644" cy="30480"/>
          </a:xfrm>
          <a:prstGeom prst="roundRect">
            <a:avLst>
              <a:gd fmla="val 303837" name="adj"/>
            </a:avLst>
          </a:prstGeom>
          <a:solidFill>
            <a:srgbClr val="C0C1D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0"/>
          <p:cNvSpPr/>
          <p:nvPr/>
        </p:nvSpPr>
        <p:spPr>
          <a:xfrm>
            <a:off x="6340673" y="2562939"/>
            <a:ext cx="496014" cy="496014"/>
          </a:xfrm>
          <a:prstGeom prst="roundRect">
            <a:avLst>
              <a:gd fmla="val 18671" name="adj"/>
            </a:avLst>
          </a:prstGeom>
          <a:solidFill>
            <a:srgbClr val="DADBF1"/>
          </a:solidFill>
          <a:ln cap="flat" cmpd="sng" w="9525">
            <a:solidFill>
              <a:srgbClr val="C0C1D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0"/>
          <p:cNvSpPr/>
          <p:nvPr/>
        </p:nvSpPr>
        <p:spPr>
          <a:xfrm>
            <a:off x="6522363" y="2645569"/>
            <a:ext cx="132636" cy="3307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600"/>
              <a:buFont typeface="Inter"/>
              <a:buNone/>
            </a:pPr>
            <a:r>
              <a:rPr b="1" i="0" lang="en-US" sz="26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1</a:t>
            </a:r>
            <a:endParaRPr b="0" i="0" sz="2600" u="none" cap="none" strike="noStrike"/>
          </a:p>
        </p:txBody>
      </p:sp>
      <p:sp>
        <p:nvSpPr>
          <p:cNvPr id="210" name="Google Shape;210;p10"/>
          <p:cNvSpPr/>
          <p:nvPr/>
        </p:nvSpPr>
        <p:spPr>
          <a:xfrm>
            <a:off x="7801323" y="2535325"/>
            <a:ext cx="3510900" cy="3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150"/>
              <a:buFont typeface="Inter"/>
              <a:buNone/>
            </a:pPr>
            <a:r>
              <a:rPr b="1" i="0" lang="en-US" sz="21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Fortalecimiento Legal</a:t>
            </a:r>
            <a:endParaRPr b="0" i="0" sz="2150" u="none" cap="none" strike="noStrike"/>
          </a:p>
        </p:txBody>
      </p:sp>
      <p:sp>
        <p:nvSpPr>
          <p:cNvPr id="211" name="Google Shape;211;p10"/>
          <p:cNvSpPr/>
          <p:nvPr/>
        </p:nvSpPr>
        <p:spPr>
          <a:xfrm>
            <a:off x="7801332" y="3012043"/>
            <a:ext cx="6057424" cy="70556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00"/>
              <a:buFont typeface="Inter"/>
              <a:buNone/>
            </a:pPr>
            <a:r>
              <a:rPr b="0" i="0" lang="en-US" sz="17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Leyes que protejan la independencia del Banco Central y limiten la injerencia política.</a:t>
            </a:r>
            <a:endParaRPr b="0" i="0" sz="1700" u="none" cap="none" strike="noStrike"/>
          </a:p>
        </p:txBody>
      </p:sp>
      <p:sp>
        <p:nvSpPr>
          <p:cNvPr id="212" name="Google Shape;212;p10"/>
          <p:cNvSpPr/>
          <p:nvPr/>
        </p:nvSpPr>
        <p:spPr>
          <a:xfrm>
            <a:off x="6806208" y="4639151"/>
            <a:ext cx="771644" cy="30480"/>
          </a:xfrm>
          <a:prstGeom prst="roundRect">
            <a:avLst>
              <a:gd fmla="val 303837" name="adj"/>
            </a:avLst>
          </a:prstGeom>
          <a:solidFill>
            <a:srgbClr val="C0C1D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10"/>
          <p:cNvSpPr/>
          <p:nvPr/>
        </p:nvSpPr>
        <p:spPr>
          <a:xfrm>
            <a:off x="6340673" y="4406384"/>
            <a:ext cx="496014" cy="496014"/>
          </a:xfrm>
          <a:prstGeom prst="roundRect">
            <a:avLst>
              <a:gd fmla="val 18671" name="adj"/>
            </a:avLst>
          </a:prstGeom>
          <a:solidFill>
            <a:srgbClr val="DADBF1"/>
          </a:solidFill>
          <a:ln cap="flat" cmpd="sng" w="9525">
            <a:solidFill>
              <a:srgbClr val="C0C1D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10"/>
          <p:cNvSpPr/>
          <p:nvPr/>
        </p:nvSpPr>
        <p:spPr>
          <a:xfrm>
            <a:off x="6489502" y="4489013"/>
            <a:ext cx="198358" cy="3307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600"/>
              <a:buFont typeface="Inter"/>
              <a:buNone/>
            </a:pPr>
            <a:r>
              <a:rPr b="1" i="0" lang="en-US" sz="26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2</a:t>
            </a:r>
            <a:endParaRPr b="0" i="0" sz="2600" u="none" cap="none" strike="noStrike"/>
          </a:p>
        </p:txBody>
      </p:sp>
      <p:sp>
        <p:nvSpPr>
          <p:cNvPr id="215" name="Google Shape;215;p10"/>
          <p:cNvSpPr/>
          <p:nvPr/>
        </p:nvSpPr>
        <p:spPr>
          <a:xfrm>
            <a:off x="7801319" y="4378750"/>
            <a:ext cx="5036100" cy="3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150"/>
              <a:buFont typeface="Inter"/>
              <a:buNone/>
            </a:pPr>
            <a:r>
              <a:rPr b="1" i="0" lang="en-US" sz="21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Rendición de Cuentas</a:t>
            </a:r>
            <a:endParaRPr b="0" i="0" sz="2150" u="none" cap="none" strike="noStrike"/>
          </a:p>
        </p:txBody>
      </p:sp>
      <p:sp>
        <p:nvSpPr>
          <p:cNvPr id="216" name="Google Shape;216;p10"/>
          <p:cNvSpPr/>
          <p:nvPr/>
        </p:nvSpPr>
        <p:spPr>
          <a:xfrm>
            <a:off x="7801332" y="4855488"/>
            <a:ext cx="6057424" cy="70556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00"/>
              <a:buFont typeface="Inter"/>
              <a:buNone/>
            </a:pPr>
            <a:r>
              <a:rPr b="0" i="0" lang="en-US" sz="17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Mecanismos sólidos de transparencia y supervisión pública del Banco Central.</a:t>
            </a:r>
            <a:endParaRPr b="0" i="0" sz="1700" u="none" cap="none" strike="noStrike"/>
          </a:p>
        </p:txBody>
      </p:sp>
      <p:sp>
        <p:nvSpPr>
          <p:cNvPr id="217" name="Google Shape;217;p10"/>
          <p:cNvSpPr/>
          <p:nvPr/>
        </p:nvSpPr>
        <p:spPr>
          <a:xfrm>
            <a:off x="6806208" y="6482596"/>
            <a:ext cx="771644" cy="30480"/>
          </a:xfrm>
          <a:prstGeom prst="roundRect">
            <a:avLst>
              <a:gd fmla="val 303837" name="adj"/>
            </a:avLst>
          </a:prstGeom>
          <a:solidFill>
            <a:srgbClr val="C0C1D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0"/>
          <p:cNvSpPr/>
          <p:nvPr/>
        </p:nvSpPr>
        <p:spPr>
          <a:xfrm>
            <a:off x="6340673" y="6249829"/>
            <a:ext cx="496014" cy="496014"/>
          </a:xfrm>
          <a:prstGeom prst="roundRect">
            <a:avLst>
              <a:gd fmla="val 18671" name="adj"/>
            </a:avLst>
          </a:prstGeom>
          <a:solidFill>
            <a:srgbClr val="DADBF1"/>
          </a:solidFill>
          <a:ln cap="flat" cmpd="sng" w="9525">
            <a:solidFill>
              <a:srgbClr val="C0C1D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0"/>
          <p:cNvSpPr/>
          <p:nvPr/>
        </p:nvSpPr>
        <p:spPr>
          <a:xfrm>
            <a:off x="6486882" y="6332458"/>
            <a:ext cx="203597" cy="3307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600"/>
              <a:buFont typeface="Inter"/>
              <a:buNone/>
            </a:pPr>
            <a:r>
              <a:rPr b="1" i="0" lang="en-US" sz="26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3</a:t>
            </a:r>
            <a:endParaRPr b="0" i="0" sz="2600" u="none" cap="none" strike="noStrike"/>
          </a:p>
        </p:txBody>
      </p:sp>
      <p:sp>
        <p:nvSpPr>
          <p:cNvPr id="220" name="Google Shape;220;p10"/>
          <p:cNvSpPr/>
          <p:nvPr/>
        </p:nvSpPr>
        <p:spPr>
          <a:xfrm>
            <a:off x="7801319" y="6222201"/>
            <a:ext cx="5302800" cy="3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150"/>
              <a:buFont typeface="Inter"/>
              <a:buNone/>
            </a:pPr>
            <a:r>
              <a:rPr b="1" i="0" lang="en-US" sz="21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Aprobación Ciudadana</a:t>
            </a:r>
            <a:endParaRPr b="0" i="0" sz="2150" u="none" cap="none" strike="noStrike"/>
          </a:p>
        </p:txBody>
      </p:sp>
      <p:sp>
        <p:nvSpPr>
          <p:cNvPr id="221" name="Google Shape;221;p10"/>
          <p:cNvSpPr/>
          <p:nvPr/>
        </p:nvSpPr>
        <p:spPr>
          <a:xfrm>
            <a:off x="7801332" y="6698933"/>
            <a:ext cx="6057424" cy="70556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00"/>
              <a:buFont typeface="Inter"/>
              <a:buNone/>
            </a:pPr>
            <a:r>
              <a:rPr b="0" i="0" lang="en-US" sz="17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Comunicación efectiva con la población para generar confianza en la institución.</a:t>
            </a:r>
            <a:endParaRPr b="0" i="0" sz="1700" u="none" cap="none" strike="noStrike"/>
          </a:p>
        </p:txBody>
      </p:sp>
      <p:sp>
        <p:nvSpPr>
          <p:cNvPr id="222" name="Google Shape;222;p10"/>
          <p:cNvSpPr/>
          <p:nvPr/>
        </p:nvSpPr>
        <p:spPr>
          <a:xfrm>
            <a:off x="12889225" y="7770800"/>
            <a:ext cx="1677600" cy="458700"/>
          </a:xfrm>
          <a:prstGeom prst="rect">
            <a:avLst/>
          </a:prstGeom>
          <a:solidFill>
            <a:srgbClr val="F6F4F4"/>
          </a:solidFill>
          <a:ln cap="flat" cmpd="sng" w="9525">
            <a:solidFill>
              <a:srgbClr val="F6F4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64" name="Google Shape;64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2"/>
          <p:cNvSpPr/>
          <p:nvPr/>
        </p:nvSpPr>
        <p:spPr>
          <a:xfrm>
            <a:off x="6280201" y="1465425"/>
            <a:ext cx="80283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50"/>
              <a:buFont typeface="Inter"/>
              <a:buNone/>
            </a:pPr>
            <a:r>
              <a:rPr b="1" i="0" lang="en-US" sz="445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¿Qué es un Banco Central?</a:t>
            </a:r>
            <a:endParaRPr b="0" i="0" sz="4450" u="none" cap="none" strike="noStrike"/>
          </a:p>
        </p:txBody>
      </p:sp>
      <p:sp>
        <p:nvSpPr>
          <p:cNvPr id="66" name="Google Shape;66;p2"/>
          <p:cNvSpPr/>
          <p:nvPr/>
        </p:nvSpPr>
        <p:spPr>
          <a:xfrm>
            <a:off x="6280190" y="2769513"/>
            <a:ext cx="510302" cy="510302"/>
          </a:xfrm>
          <a:prstGeom prst="roundRect">
            <a:avLst>
              <a:gd fmla="val 18669" name="adj"/>
            </a:avLst>
          </a:prstGeom>
          <a:solidFill>
            <a:srgbClr val="DADBF1"/>
          </a:solidFill>
          <a:ln cap="flat" cmpd="sng" w="9525">
            <a:solidFill>
              <a:srgbClr val="C0C1D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2"/>
          <p:cNvSpPr/>
          <p:nvPr/>
        </p:nvSpPr>
        <p:spPr>
          <a:xfrm>
            <a:off x="6466999" y="2854523"/>
            <a:ext cx="136565" cy="3402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650"/>
              <a:buFont typeface="Inter"/>
              <a:buNone/>
            </a:pPr>
            <a:r>
              <a:rPr b="1" i="0" lang="en-US" sz="26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1</a:t>
            </a:r>
            <a:endParaRPr b="0" i="0" sz="2650" u="none" cap="none" strike="noStrike"/>
          </a:p>
        </p:txBody>
      </p:sp>
      <p:sp>
        <p:nvSpPr>
          <p:cNvPr id="68" name="Google Shape;68;p2"/>
          <p:cNvSpPr/>
          <p:nvPr/>
        </p:nvSpPr>
        <p:spPr>
          <a:xfrm>
            <a:off x="7017306" y="2769513"/>
            <a:ext cx="2927747" cy="7086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200"/>
              <a:buFont typeface="Inter"/>
              <a:buNone/>
            </a:pPr>
            <a:r>
              <a:rPr b="1" i="0" lang="en-US" sz="22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Institución Gubernamental</a:t>
            </a:r>
            <a:endParaRPr b="0" i="0" sz="2200" u="none" cap="none" strike="noStrike"/>
          </a:p>
        </p:txBody>
      </p:sp>
      <p:sp>
        <p:nvSpPr>
          <p:cNvPr id="69" name="Google Shape;69;p2"/>
          <p:cNvSpPr/>
          <p:nvPr/>
        </p:nvSpPr>
        <p:spPr>
          <a:xfrm>
            <a:off x="7017306" y="3614261"/>
            <a:ext cx="2927747" cy="14516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El Banco Central es una entidad pública encargada de la política monetaria y financiera del país.</a:t>
            </a:r>
            <a:endParaRPr b="0" i="0" sz="1750" u="none" cap="none" strike="noStrike"/>
          </a:p>
        </p:txBody>
      </p:sp>
      <p:sp>
        <p:nvSpPr>
          <p:cNvPr id="70" name="Google Shape;70;p2"/>
          <p:cNvSpPr/>
          <p:nvPr/>
        </p:nvSpPr>
        <p:spPr>
          <a:xfrm>
            <a:off x="10171867" y="2769513"/>
            <a:ext cx="510302" cy="510302"/>
          </a:xfrm>
          <a:prstGeom prst="roundRect">
            <a:avLst>
              <a:gd fmla="val 18669" name="adj"/>
            </a:avLst>
          </a:prstGeom>
          <a:solidFill>
            <a:srgbClr val="DADBF1"/>
          </a:solidFill>
          <a:ln cap="flat" cmpd="sng" w="9525">
            <a:solidFill>
              <a:srgbClr val="C0C1D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2"/>
          <p:cNvSpPr/>
          <p:nvPr/>
        </p:nvSpPr>
        <p:spPr>
          <a:xfrm>
            <a:off x="10324981" y="2854523"/>
            <a:ext cx="204073" cy="3402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650"/>
              <a:buFont typeface="Inter"/>
              <a:buNone/>
            </a:pPr>
            <a:r>
              <a:rPr b="1" i="0" lang="en-US" sz="26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2</a:t>
            </a:r>
            <a:endParaRPr b="0" i="0" sz="2650" u="none" cap="none" strike="noStrike"/>
          </a:p>
        </p:txBody>
      </p:sp>
      <p:sp>
        <p:nvSpPr>
          <p:cNvPr id="72" name="Google Shape;72;p2"/>
          <p:cNvSpPr/>
          <p:nvPr/>
        </p:nvSpPr>
        <p:spPr>
          <a:xfrm>
            <a:off x="10908983" y="2769513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200"/>
              <a:buFont typeface="Inter"/>
              <a:buNone/>
            </a:pPr>
            <a:r>
              <a:rPr b="1" i="0" lang="en-US" sz="22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Emisor de Moneda</a:t>
            </a:r>
            <a:endParaRPr b="0" i="0" sz="2200" u="none" cap="none" strike="noStrike"/>
          </a:p>
        </p:txBody>
      </p:sp>
      <p:sp>
        <p:nvSpPr>
          <p:cNvPr id="73" name="Google Shape;73;p2"/>
          <p:cNvSpPr/>
          <p:nvPr/>
        </p:nvSpPr>
        <p:spPr>
          <a:xfrm>
            <a:off x="10908983" y="3259931"/>
            <a:ext cx="2927747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Es responsable de la impresión y circulación de la moneda nacional.</a:t>
            </a:r>
            <a:endParaRPr b="0" i="0" sz="1750" u="none" cap="none" strike="noStrike"/>
          </a:p>
        </p:txBody>
      </p:sp>
      <p:sp>
        <p:nvSpPr>
          <p:cNvPr id="74" name="Google Shape;74;p2"/>
          <p:cNvSpPr/>
          <p:nvPr/>
        </p:nvSpPr>
        <p:spPr>
          <a:xfrm>
            <a:off x="6280190" y="5547836"/>
            <a:ext cx="510302" cy="510302"/>
          </a:xfrm>
          <a:prstGeom prst="roundRect">
            <a:avLst>
              <a:gd fmla="val 18669" name="adj"/>
            </a:avLst>
          </a:prstGeom>
          <a:solidFill>
            <a:srgbClr val="DADBF1"/>
          </a:solidFill>
          <a:ln cap="flat" cmpd="sng" w="9525">
            <a:solidFill>
              <a:srgbClr val="C0C1D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2"/>
          <p:cNvSpPr/>
          <p:nvPr/>
        </p:nvSpPr>
        <p:spPr>
          <a:xfrm>
            <a:off x="6430566" y="5632847"/>
            <a:ext cx="209431" cy="3402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650"/>
              <a:buFont typeface="Inter"/>
              <a:buNone/>
            </a:pPr>
            <a:r>
              <a:rPr b="1" i="0" lang="en-US" sz="26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3</a:t>
            </a:r>
            <a:endParaRPr b="0" i="0" sz="2650" u="none" cap="none" strike="noStrike"/>
          </a:p>
        </p:txBody>
      </p:sp>
      <p:sp>
        <p:nvSpPr>
          <p:cNvPr id="76" name="Google Shape;76;p2"/>
          <p:cNvSpPr/>
          <p:nvPr/>
        </p:nvSpPr>
        <p:spPr>
          <a:xfrm>
            <a:off x="7017306" y="5547836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200"/>
              <a:buFont typeface="Inter"/>
              <a:buNone/>
            </a:pPr>
            <a:r>
              <a:rPr b="1" i="0" lang="en-US" sz="22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Supervisor Bancario</a:t>
            </a:r>
            <a:endParaRPr b="0" i="0" sz="2200" u="none" cap="none" strike="noStrike"/>
          </a:p>
        </p:txBody>
      </p:sp>
      <p:sp>
        <p:nvSpPr>
          <p:cNvPr id="77" name="Google Shape;77;p2"/>
          <p:cNvSpPr/>
          <p:nvPr/>
        </p:nvSpPr>
        <p:spPr>
          <a:xfrm>
            <a:off x="7017306" y="6038255"/>
            <a:ext cx="6819305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Supervisa y regula el sistema financiero, incluyendo a los bancos comerciales.</a:t>
            </a:r>
            <a:endParaRPr b="0" i="0" sz="1750" u="none" cap="none" strike="noStrike"/>
          </a:p>
        </p:txBody>
      </p:sp>
      <p:sp>
        <p:nvSpPr>
          <p:cNvPr id="78" name="Google Shape;78;p2"/>
          <p:cNvSpPr/>
          <p:nvPr/>
        </p:nvSpPr>
        <p:spPr>
          <a:xfrm>
            <a:off x="12889225" y="7770800"/>
            <a:ext cx="1677600" cy="458700"/>
          </a:xfrm>
          <a:prstGeom prst="rect">
            <a:avLst/>
          </a:prstGeom>
          <a:solidFill>
            <a:srgbClr val="F6F4F4"/>
          </a:solidFill>
          <a:ln cap="flat" cmpd="sng" w="9525">
            <a:solidFill>
              <a:srgbClr val="F6F4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3"/>
          <p:cNvSpPr/>
          <p:nvPr/>
        </p:nvSpPr>
        <p:spPr>
          <a:xfrm>
            <a:off x="793790" y="2185511"/>
            <a:ext cx="13042821" cy="14175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50"/>
              <a:buFont typeface="Inter"/>
              <a:buNone/>
            </a:pPr>
            <a:r>
              <a:rPr b="1" i="0" lang="en-US" sz="445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Importancia de la independencia del Banco Central</a:t>
            </a:r>
            <a:endParaRPr b="0" i="0" sz="4450" u="none" cap="none" strike="noStrike"/>
          </a:p>
        </p:txBody>
      </p:sp>
      <p:sp>
        <p:nvSpPr>
          <p:cNvPr id="85" name="Google Shape;85;p3"/>
          <p:cNvSpPr/>
          <p:nvPr/>
        </p:nvSpPr>
        <p:spPr>
          <a:xfrm>
            <a:off x="793801" y="4170050"/>
            <a:ext cx="41238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Inter"/>
              <a:buNone/>
            </a:pPr>
            <a:r>
              <a:rPr b="1" i="0" lang="en-US" sz="22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Evita Interferencias Políticas</a:t>
            </a:r>
            <a:endParaRPr b="0" i="0" sz="2200" u="none" cap="none" strike="noStrike"/>
          </a:p>
        </p:txBody>
      </p:sp>
      <p:sp>
        <p:nvSpPr>
          <p:cNvPr id="86" name="Google Shape;86;p3"/>
          <p:cNvSpPr/>
          <p:nvPr/>
        </p:nvSpPr>
        <p:spPr>
          <a:xfrm>
            <a:off x="793790" y="4751189"/>
            <a:ext cx="3978116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Una institución independiente puede tomar decisiones objetivas sin presiones de partidos políticos.</a:t>
            </a:r>
            <a:endParaRPr b="0" i="0" sz="1750" u="none" cap="none" strike="noStrike"/>
          </a:p>
        </p:txBody>
      </p:sp>
      <p:sp>
        <p:nvSpPr>
          <p:cNvPr id="87" name="Google Shape;87;p3"/>
          <p:cNvSpPr/>
          <p:nvPr/>
        </p:nvSpPr>
        <p:spPr>
          <a:xfrm>
            <a:off x="5332928" y="4170045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Inter"/>
              <a:buNone/>
            </a:pPr>
            <a:r>
              <a:rPr b="1" i="0" lang="en-US" sz="22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Genera Confianza</a:t>
            </a:r>
            <a:endParaRPr b="0" i="0" sz="2200" u="none" cap="none" strike="noStrike"/>
          </a:p>
        </p:txBody>
      </p:sp>
      <p:sp>
        <p:nvSpPr>
          <p:cNvPr id="88" name="Google Shape;88;p3"/>
          <p:cNvSpPr/>
          <p:nvPr/>
        </p:nvSpPr>
        <p:spPr>
          <a:xfrm>
            <a:off x="5332928" y="4751189"/>
            <a:ext cx="3978116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La independencia del Banco Central transmite seguridad y credibilidad a los mercados financieros.</a:t>
            </a:r>
            <a:endParaRPr b="0" i="0" sz="1750" u="none" cap="none" strike="noStrike"/>
          </a:p>
        </p:txBody>
      </p:sp>
      <p:sp>
        <p:nvSpPr>
          <p:cNvPr id="89" name="Google Shape;89;p3"/>
          <p:cNvSpPr/>
          <p:nvPr/>
        </p:nvSpPr>
        <p:spPr>
          <a:xfrm>
            <a:off x="9872078" y="4170050"/>
            <a:ext cx="37341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Inter"/>
              <a:buNone/>
            </a:pPr>
            <a:r>
              <a:rPr b="1" i="0" lang="en-US" sz="22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Promueve Estabilidad</a:t>
            </a:r>
            <a:endParaRPr b="0" i="0" sz="2200" u="none" cap="none" strike="noStrike"/>
          </a:p>
        </p:txBody>
      </p:sp>
      <p:sp>
        <p:nvSpPr>
          <p:cNvPr id="90" name="Google Shape;90;p3"/>
          <p:cNvSpPr/>
          <p:nvPr/>
        </p:nvSpPr>
        <p:spPr>
          <a:xfrm>
            <a:off x="9872067" y="4751189"/>
            <a:ext cx="3978116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Permite al Banco Central enfocarse en sus objetivos de estabilidad de precios y crecimiento.</a:t>
            </a:r>
            <a:endParaRPr b="0" i="0" sz="1750" u="none" cap="none" strike="noStrike"/>
          </a:p>
        </p:txBody>
      </p:sp>
      <p:sp>
        <p:nvSpPr>
          <p:cNvPr id="91" name="Google Shape;91;p3"/>
          <p:cNvSpPr/>
          <p:nvPr/>
        </p:nvSpPr>
        <p:spPr>
          <a:xfrm>
            <a:off x="12889225" y="7770800"/>
            <a:ext cx="1677600" cy="458700"/>
          </a:xfrm>
          <a:prstGeom prst="rect">
            <a:avLst/>
          </a:prstGeom>
          <a:solidFill>
            <a:srgbClr val="F6F4F4"/>
          </a:solidFill>
          <a:ln cap="flat" cmpd="sng" w="9525">
            <a:solidFill>
              <a:srgbClr val="F6F4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97" name="Google Shape;97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247138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4"/>
          <p:cNvSpPr/>
          <p:nvPr/>
        </p:nvSpPr>
        <p:spPr>
          <a:xfrm>
            <a:off x="691991" y="3015020"/>
            <a:ext cx="13246418" cy="12358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97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50"/>
              <a:buFont typeface="Inter"/>
              <a:buNone/>
            </a:pPr>
            <a:r>
              <a:rPr b="1" i="0" lang="en-US" sz="385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Factores que determinan la independencia del Banco Central</a:t>
            </a:r>
            <a:endParaRPr b="0" i="0" sz="3850" u="none" cap="none" strike="noStrike"/>
          </a:p>
        </p:txBody>
      </p:sp>
      <p:sp>
        <p:nvSpPr>
          <p:cNvPr id="99" name="Google Shape;99;p4"/>
          <p:cNvSpPr/>
          <p:nvPr/>
        </p:nvSpPr>
        <p:spPr>
          <a:xfrm>
            <a:off x="691991" y="4547354"/>
            <a:ext cx="6524387" cy="1470779"/>
          </a:xfrm>
          <a:prstGeom prst="roundRect">
            <a:avLst>
              <a:gd fmla="val 5646" name="adj"/>
            </a:avLst>
          </a:prstGeom>
          <a:solidFill>
            <a:srgbClr val="DADBF1"/>
          </a:solidFill>
          <a:ln cap="flat" cmpd="sng" w="9525">
            <a:solidFill>
              <a:srgbClr val="C0C1D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4"/>
          <p:cNvSpPr/>
          <p:nvPr/>
        </p:nvSpPr>
        <p:spPr>
          <a:xfrm>
            <a:off x="897255" y="4752618"/>
            <a:ext cx="2471380" cy="3089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315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900"/>
              <a:buFont typeface="Inter"/>
              <a:buNone/>
            </a:pPr>
            <a:r>
              <a:rPr b="1" i="0" lang="en-US" sz="19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Marco Legal</a:t>
            </a:r>
            <a:endParaRPr b="0" i="0" sz="1900" u="none" cap="none" strike="noStrike"/>
          </a:p>
        </p:txBody>
      </p:sp>
      <p:sp>
        <p:nvSpPr>
          <p:cNvPr id="101" name="Google Shape;101;p4"/>
          <p:cNvSpPr/>
          <p:nvPr/>
        </p:nvSpPr>
        <p:spPr>
          <a:xfrm>
            <a:off x="897255" y="5180171"/>
            <a:ext cx="6113859" cy="6326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064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550"/>
              <a:buFont typeface="Inter"/>
              <a:buNone/>
            </a:pPr>
            <a:r>
              <a:rPr b="0" i="0" lang="en-US" sz="15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Leyes que protegen la toma de decisiones del Banco Central de interferencias externas.</a:t>
            </a:r>
            <a:endParaRPr b="0" i="0" sz="1550" u="none" cap="none" strike="noStrike"/>
          </a:p>
        </p:txBody>
      </p:sp>
      <p:sp>
        <p:nvSpPr>
          <p:cNvPr id="102" name="Google Shape;102;p4"/>
          <p:cNvSpPr/>
          <p:nvPr/>
        </p:nvSpPr>
        <p:spPr>
          <a:xfrm>
            <a:off x="7414022" y="4547354"/>
            <a:ext cx="6524387" cy="1470779"/>
          </a:xfrm>
          <a:prstGeom prst="roundRect">
            <a:avLst>
              <a:gd fmla="val 5646" name="adj"/>
            </a:avLst>
          </a:prstGeom>
          <a:solidFill>
            <a:srgbClr val="DADBF1"/>
          </a:solidFill>
          <a:ln cap="flat" cmpd="sng" w="9525">
            <a:solidFill>
              <a:srgbClr val="C0C1D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4"/>
          <p:cNvSpPr/>
          <p:nvPr/>
        </p:nvSpPr>
        <p:spPr>
          <a:xfrm>
            <a:off x="7619286" y="4752618"/>
            <a:ext cx="3245287" cy="3089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315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900"/>
              <a:buFont typeface="Inter"/>
              <a:buNone/>
            </a:pPr>
            <a:r>
              <a:rPr b="1" i="0" lang="en-US" sz="19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Nombramiento de Directivos</a:t>
            </a:r>
            <a:endParaRPr b="0" i="0" sz="1900" u="none" cap="none" strike="noStrike"/>
          </a:p>
        </p:txBody>
      </p:sp>
      <p:sp>
        <p:nvSpPr>
          <p:cNvPr id="104" name="Google Shape;104;p4"/>
          <p:cNvSpPr/>
          <p:nvPr/>
        </p:nvSpPr>
        <p:spPr>
          <a:xfrm>
            <a:off x="7619286" y="5180171"/>
            <a:ext cx="6113859" cy="6326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064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550"/>
              <a:buFont typeface="Inter"/>
              <a:buNone/>
            </a:pPr>
            <a:r>
              <a:rPr b="0" i="0" lang="en-US" sz="15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Procesos transparentes y despolitizados para la selección del gobernador y directorio.</a:t>
            </a:r>
            <a:endParaRPr b="0" i="0" sz="1550" u="none" cap="none" strike="noStrike"/>
          </a:p>
        </p:txBody>
      </p:sp>
      <p:sp>
        <p:nvSpPr>
          <p:cNvPr id="105" name="Google Shape;105;p4"/>
          <p:cNvSpPr/>
          <p:nvPr/>
        </p:nvSpPr>
        <p:spPr>
          <a:xfrm>
            <a:off x="691991" y="6215777"/>
            <a:ext cx="6524387" cy="1470779"/>
          </a:xfrm>
          <a:prstGeom prst="roundRect">
            <a:avLst>
              <a:gd fmla="val 5646" name="adj"/>
            </a:avLst>
          </a:prstGeom>
          <a:solidFill>
            <a:srgbClr val="DADBF1"/>
          </a:solidFill>
          <a:ln cap="flat" cmpd="sng" w="9525">
            <a:solidFill>
              <a:srgbClr val="C0C1D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4"/>
          <p:cNvSpPr/>
          <p:nvPr/>
        </p:nvSpPr>
        <p:spPr>
          <a:xfrm>
            <a:off x="897255" y="6421041"/>
            <a:ext cx="2483287" cy="3089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315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900"/>
              <a:buFont typeface="Inter"/>
              <a:buNone/>
            </a:pPr>
            <a:r>
              <a:rPr b="1" i="0" lang="en-US" sz="19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Rendición de Cuentas</a:t>
            </a:r>
            <a:endParaRPr b="0" i="0" sz="1900" u="none" cap="none" strike="noStrike"/>
          </a:p>
        </p:txBody>
      </p:sp>
      <p:sp>
        <p:nvSpPr>
          <p:cNvPr id="107" name="Google Shape;107;p4"/>
          <p:cNvSpPr/>
          <p:nvPr/>
        </p:nvSpPr>
        <p:spPr>
          <a:xfrm>
            <a:off x="897255" y="6848594"/>
            <a:ext cx="6113859" cy="6326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064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550"/>
              <a:buFont typeface="Inter"/>
              <a:buNone/>
            </a:pPr>
            <a:r>
              <a:rPr b="0" i="0" lang="en-US" sz="15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Mecanismos de supervisión y explicación pública de las decisiones del Banco Central.</a:t>
            </a:r>
            <a:endParaRPr b="0" i="0" sz="1550" u="none" cap="none" strike="noStrike"/>
          </a:p>
        </p:txBody>
      </p:sp>
      <p:sp>
        <p:nvSpPr>
          <p:cNvPr id="108" name="Google Shape;108;p4"/>
          <p:cNvSpPr/>
          <p:nvPr/>
        </p:nvSpPr>
        <p:spPr>
          <a:xfrm>
            <a:off x="7414022" y="6215777"/>
            <a:ext cx="6524387" cy="1470779"/>
          </a:xfrm>
          <a:prstGeom prst="roundRect">
            <a:avLst>
              <a:gd fmla="val 5646" name="adj"/>
            </a:avLst>
          </a:prstGeom>
          <a:solidFill>
            <a:srgbClr val="DADBF1"/>
          </a:solidFill>
          <a:ln cap="flat" cmpd="sng" w="9525">
            <a:solidFill>
              <a:srgbClr val="C0C1D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4"/>
          <p:cNvSpPr/>
          <p:nvPr/>
        </p:nvSpPr>
        <p:spPr>
          <a:xfrm>
            <a:off x="7619286" y="6421041"/>
            <a:ext cx="2471380" cy="3089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315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900"/>
              <a:buFont typeface="Inter"/>
              <a:buNone/>
            </a:pPr>
            <a:r>
              <a:rPr b="1" i="0" lang="en-US" sz="19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Financiamiento</a:t>
            </a:r>
            <a:endParaRPr b="0" i="0" sz="1900" u="none" cap="none" strike="noStrike"/>
          </a:p>
        </p:txBody>
      </p:sp>
      <p:sp>
        <p:nvSpPr>
          <p:cNvPr id="110" name="Google Shape;110;p4"/>
          <p:cNvSpPr/>
          <p:nvPr/>
        </p:nvSpPr>
        <p:spPr>
          <a:xfrm>
            <a:off x="7619286" y="6848594"/>
            <a:ext cx="6113859" cy="6326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064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550"/>
              <a:buFont typeface="Inter"/>
              <a:buNone/>
            </a:pPr>
            <a:r>
              <a:rPr b="0" i="0" lang="en-US" sz="15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Presupuesto propio que evite dependencia de financiamiento del gobierno.</a:t>
            </a:r>
            <a:endParaRPr b="0" i="0" sz="1550" u="none" cap="none" strike="noStrike"/>
          </a:p>
        </p:txBody>
      </p:sp>
      <p:sp>
        <p:nvSpPr>
          <p:cNvPr id="111" name="Google Shape;111;p4"/>
          <p:cNvSpPr/>
          <p:nvPr/>
        </p:nvSpPr>
        <p:spPr>
          <a:xfrm>
            <a:off x="12889225" y="7770800"/>
            <a:ext cx="1677600" cy="458700"/>
          </a:xfrm>
          <a:prstGeom prst="rect">
            <a:avLst/>
          </a:prstGeom>
          <a:solidFill>
            <a:srgbClr val="F6F4F4"/>
          </a:solidFill>
          <a:ln cap="flat" cmpd="sng" w="9525">
            <a:solidFill>
              <a:srgbClr val="F6F4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17" name="Google Shape;117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5"/>
          <p:cNvSpPr/>
          <p:nvPr/>
        </p:nvSpPr>
        <p:spPr>
          <a:xfrm>
            <a:off x="652105" y="513517"/>
            <a:ext cx="7839789" cy="17466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6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50"/>
              <a:buFont typeface="Inter"/>
              <a:buNone/>
            </a:pPr>
            <a:r>
              <a:rPr b="1" i="0" lang="en-US" sz="365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Mandato del Banco Central: Estabilidad de precios y crecimiento económico</a:t>
            </a:r>
            <a:endParaRPr b="0" i="0" sz="3650" u="none" cap="none" strike="noStrike"/>
          </a:p>
        </p:txBody>
      </p:sp>
      <p:pic>
        <p:nvPicPr>
          <p:cNvPr descr="preencoded.png" id="119" name="Google Shape;119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2105" y="2539603"/>
            <a:ext cx="465773" cy="465773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5"/>
          <p:cNvSpPr/>
          <p:nvPr/>
        </p:nvSpPr>
        <p:spPr>
          <a:xfrm>
            <a:off x="652105" y="3191589"/>
            <a:ext cx="2351484" cy="2911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800"/>
              <a:buFont typeface="Inter"/>
              <a:buNone/>
            </a:pPr>
            <a:r>
              <a:rPr b="1" i="0" lang="en-US" sz="18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Estabilidad de Precios</a:t>
            </a:r>
            <a:endParaRPr b="0" i="0" sz="1800" u="none" cap="none" strike="noStrike"/>
          </a:p>
        </p:txBody>
      </p:sp>
      <p:sp>
        <p:nvSpPr>
          <p:cNvPr id="121" name="Google Shape;121;p5"/>
          <p:cNvSpPr/>
          <p:nvPr/>
        </p:nvSpPr>
        <p:spPr>
          <a:xfrm>
            <a:off x="652105" y="3594378"/>
            <a:ext cx="7839789" cy="2981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62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450"/>
              <a:buFont typeface="Inter"/>
              <a:buNone/>
            </a:pPr>
            <a:r>
              <a:rPr b="0" i="0" lang="en-US" sz="14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Mantener la inflación bajo control, evitando fluctuaciones bruscas de los precios.</a:t>
            </a:r>
            <a:endParaRPr b="0" i="0" sz="1450" u="none" cap="none" strike="noStrike"/>
          </a:p>
        </p:txBody>
      </p:sp>
      <p:pic>
        <p:nvPicPr>
          <p:cNvPr descr="preencoded.png" id="122" name="Google Shape;122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52105" y="4451390"/>
            <a:ext cx="465773" cy="465773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5"/>
          <p:cNvSpPr/>
          <p:nvPr/>
        </p:nvSpPr>
        <p:spPr>
          <a:xfrm>
            <a:off x="652105" y="5103376"/>
            <a:ext cx="2557224" cy="2911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800"/>
              <a:buFont typeface="Inter"/>
              <a:buNone/>
            </a:pPr>
            <a:r>
              <a:rPr b="1" i="0" lang="en-US" sz="18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Crecimiento Económico</a:t>
            </a:r>
            <a:endParaRPr b="0" i="0" sz="1800" u="none" cap="none" strike="noStrike"/>
          </a:p>
        </p:txBody>
      </p:sp>
      <p:sp>
        <p:nvSpPr>
          <p:cNvPr id="124" name="Google Shape;124;p5"/>
          <p:cNvSpPr/>
          <p:nvPr/>
        </p:nvSpPr>
        <p:spPr>
          <a:xfrm>
            <a:off x="652105" y="5506164"/>
            <a:ext cx="7839789" cy="2981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62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450"/>
              <a:buFont typeface="Inter"/>
              <a:buNone/>
            </a:pPr>
            <a:r>
              <a:rPr b="0" i="0" lang="en-US" sz="14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Impulsar el desarrollo económico sostenido, sin generar desequilibrios peligrosos.</a:t>
            </a:r>
            <a:endParaRPr b="0" i="0" sz="1450" u="none" cap="none" strike="noStrike"/>
          </a:p>
        </p:txBody>
      </p:sp>
      <p:pic>
        <p:nvPicPr>
          <p:cNvPr descr="preencoded.png" id="125" name="Google Shape;125;p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52105" y="6363176"/>
            <a:ext cx="465773" cy="465773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5"/>
          <p:cNvSpPr/>
          <p:nvPr/>
        </p:nvSpPr>
        <p:spPr>
          <a:xfrm>
            <a:off x="652105" y="7015163"/>
            <a:ext cx="2328982" cy="2911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800"/>
              <a:buFont typeface="Inter"/>
              <a:buNone/>
            </a:pPr>
            <a:r>
              <a:rPr b="1" i="0" lang="en-US" sz="18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Política Monetaria</a:t>
            </a:r>
            <a:endParaRPr b="0" i="0" sz="1800" u="none" cap="none" strike="noStrike"/>
          </a:p>
        </p:txBody>
      </p:sp>
      <p:sp>
        <p:nvSpPr>
          <p:cNvPr id="127" name="Google Shape;127;p5"/>
          <p:cNvSpPr/>
          <p:nvPr/>
        </p:nvSpPr>
        <p:spPr>
          <a:xfrm>
            <a:off x="652105" y="7417951"/>
            <a:ext cx="7839789" cy="2981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62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450"/>
              <a:buFont typeface="Inter"/>
              <a:buNone/>
            </a:pPr>
            <a:r>
              <a:rPr b="0" i="0" lang="en-US" sz="14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Ajustar las tasas de interés y la oferta monetaria para alcanzar sus objetivos.</a:t>
            </a:r>
            <a:endParaRPr b="0" i="0" sz="1450" u="none" cap="none" strike="noStrike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33" name="Google Shape;133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31148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6"/>
          <p:cNvSpPr/>
          <p:nvPr/>
        </p:nvSpPr>
        <p:spPr>
          <a:xfrm>
            <a:off x="6258051" y="606275"/>
            <a:ext cx="8237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Inter"/>
              <a:buNone/>
            </a:pPr>
            <a:r>
              <a:rPr b="1" i="0" lang="en-US" sz="43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Mecanismos de rendición de cuentas del Banco Central</a:t>
            </a:r>
            <a:endParaRPr b="0" i="0" sz="4300" u="none" cap="none" strike="noStrike"/>
          </a:p>
        </p:txBody>
      </p:sp>
      <p:sp>
        <p:nvSpPr>
          <p:cNvPr id="135" name="Google Shape;135;p6"/>
          <p:cNvSpPr/>
          <p:nvPr/>
        </p:nvSpPr>
        <p:spPr>
          <a:xfrm>
            <a:off x="6573441" y="2314932"/>
            <a:ext cx="30480" cy="5309949"/>
          </a:xfrm>
          <a:prstGeom prst="roundRect">
            <a:avLst>
              <a:gd fmla="val 303837" name="adj"/>
            </a:avLst>
          </a:prstGeom>
          <a:solidFill>
            <a:srgbClr val="C0C1D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6"/>
          <p:cNvSpPr/>
          <p:nvPr/>
        </p:nvSpPr>
        <p:spPr>
          <a:xfrm>
            <a:off x="6806208" y="2795707"/>
            <a:ext cx="771644" cy="30480"/>
          </a:xfrm>
          <a:prstGeom prst="roundRect">
            <a:avLst>
              <a:gd fmla="val 303837" name="adj"/>
            </a:avLst>
          </a:prstGeom>
          <a:solidFill>
            <a:srgbClr val="C0C1D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6"/>
          <p:cNvSpPr/>
          <p:nvPr/>
        </p:nvSpPr>
        <p:spPr>
          <a:xfrm>
            <a:off x="6340673" y="2562939"/>
            <a:ext cx="496014" cy="496014"/>
          </a:xfrm>
          <a:prstGeom prst="roundRect">
            <a:avLst>
              <a:gd fmla="val 18671" name="adj"/>
            </a:avLst>
          </a:prstGeom>
          <a:solidFill>
            <a:srgbClr val="DADBF1"/>
          </a:solidFill>
          <a:ln cap="flat" cmpd="sng" w="9525">
            <a:solidFill>
              <a:srgbClr val="C0C1D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6"/>
          <p:cNvSpPr/>
          <p:nvPr/>
        </p:nvSpPr>
        <p:spPr>
          <a:xfrm>
            <a:off x="6522363" y="2645569"/>
            <a:ext cx="132636" cy="3307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600"/>
              <a:buFont typeface="Inter"/>
              <a:buNone/>
            </a:pPr>
            <a:r>
              <a:rPr b="1" i="0" lang="en-US" sz="26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1</a:t>
            </a:r>
            <a:endParaRPr b="0" i="0" sz="2600" u="none" cap="none" strike="noStrike"/>
          </a:p>
        </p:txBody>
      </p:sp>
      <p:sp>
        <p:nvSpPr>
          <p:cNvPr id="139" name="Google Shape;139;p6"/>
          <p:cNvSpPr/>
          <p:nvPr/>
        </p:nvSpPr>
        <p:spPr>
          <a:xfrm>
            <a:off x="7801332" y="2535317"/>
            <a:ext cx="2756178" cy="3444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150"/>
              <a:buFont typeface="Inter"/>
              <a:buNone/>
            </a:pPr>
            <a:r>
              <a:rPr b="1" i="0" lang="en-US" sz="21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Transparencia</a:t>
            </a:r>
            <a:endParaRPr b="0" i="0" sz="2150" u="none" cap="none" strike="noStrike"/>
          </a:p>
        </p:txBody>
      </p:sp>
      <p:sp>
        <p:nvSpPr>
          <p:cNvPr id="140" name="Google Shape;140;p6"/>
          <p:cNvSpPr/>
          <p:nvPr/>
        </p:nvSpPr>
        <p:spPr>
          <a:xfrm>
            <a:off x="7801332" y="3012043"/>
            <a:ext cx="6057424" cy="70556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00"/>
              <a:buFont typeface="Inter"/>
              <a:buNone/>
            </a:pPr>
            <a:r>
              <a:rPr b="0" i="0" lang="en-US" sz="17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Publicación de informes, minutas de reuniones y comunicación clara de decisiones.</a:t>
            </a:r>
            <a:endParaRPr b="0" i="0" sz="1700" u="none" cap="none" strike="noStrike"/>
          </a:p>
        </p:txBody>
      </p:sp>
      <p:sp>
        <p:nvSpPr>
          <p:cNvPr id="141" name="Google Shape;141;p6"/>
          <p:cNvSpPr/>
          <p:nvPr/>
        </p:nvSpPr>
        <p:spPr>
          <a:xfrm>
            <a:off x="6806208" y="4639151"/>
            <a:ext cx="771644" cy="30480"/>
          </a:xfrm>
          <a:prstGeom prst="roundRect">
            <a:avLst>
              <a:gd fmla="val 303837" name="adj"/>
            </a:avLst>
          </a:prstGeom>
          <a:solidFill>
            <a:srgbClr val="C0C1D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6"/>
          <p:cNvSpPr/>
          <p:nvPr/>
        </p:nvSpPr>
        <p:spPr>
          <a:xfrm>
            <a:off x="6340673" y="4406384"/>
            <a:ext cx="496014" cy="496014"/>
          </a:xfrm>
          <a:prstGeom prst="roundRect">
            <a:avLst>
              <a:gd fmla="val 18671" name="adj"/>
            </a:avLst>
          </a:prstGeom>
          <a:solidFill>
            <a:srgbClr val="DADBF1"/>
          </a:solidFill>
          <a:ln cap="flat" cmpd="sng" w="9525">
            <a:solidFill>
              <a:srgbClr val="C0C1D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6"/>
          <p:cNvSpPr/>
          <p:nvPr/>
        </p:nvSpPr>
        <p:spPr>
          <a:xfrm>
            <a:off x="6489502" y="4489013"/>
            <a:ext cx="198358" cy="3307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600"/>
              <a:buFont typeface="Inter"/>
              <a:buNone/>
            </a:pPr>
            <a:r>
              <a:rPr b="1" i="0" lang="en-US" sz="26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2</a:t>
            </a:r>
            <a:endParaRPr b="0" i="0" sz="2600" u="none" cap="none" strike="noStrike"/>
          </a:p>
        </p:txBody>
      </p:sp>
      <p:sp>
        <p:nvSpPr>
          <p:cNvPr id="144" name="Google Shape;144;p6"/>
          <p:cNvSpPr/>
          <p:nvPr/>
        </p:nvSpPr>
        <p:spPr>
          <a:xfrm>
            <a:off x="7801332" y="4378762"/>
            <a:ext cx="2756178" cy="3444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150"/>
              <a:buFont typeface="Inter"/>
              <a:buNone/>
            </a:pPr>
            <a:r>
              <a:rPr b="1" i="0" lang="en-US" sz="21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Auditoría Externa</a:t>
            </a:r>
            <a:endParaRPr b="0" i="0" sz="2150" u="none" cap="none" strike="noStrike"/>
          </a:p>
        </p:txBody>
      </p:sp>
      <p:sp>
        <p:nvSpPr>
          <p:cNvPr id="145" name="Google Shape;145;p6"/>
          <p:cNvSpPr/>
          <p:nvPr/>
        </p:nvSpPr>
        <p:spPr>
          <a:xfrm>
            <a:off x="7801332" y="4855488"/>
            <a:ext cx="6057424" cy="70556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00"/>
              <a:buFont typeface="Inter"/>
              <a:buNone/>
            </a:pPr>
            <a:r>
              <a:rPr b="0" i="0" lang="en-US" sz="17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Revisión periódica de las cuentas y operaciones del Banco Central por entes independientes.</a:t>
            </a:r>
            <a:endParaRPr b="0" i="0" sz="1700" u="none" cap="none" strike="noStrike"/>
          </a:p>
        </p:txBody>
      </p:sp>
      <p:sp>
        <p:nvSpPr>
          <p:cNvPr id="146" name="Google Shape;146;p6"/>
          <p:cNvSpPr/>
          <p:nvPr/>
        </p:nvSpPr>
        <p:spPr>
          <a:xfrm>
            <a:off x="6806208" y="6482596"/>
            <a:ext cx="771644" cy="30480"/>
          </a:xfrm>
          <a:prstGeom prst="roundRect">
            <a:avLst>
              <a:gd fmla="val 303837" name="adj"/>
            </a:avLst>
          </a:prstGeom>
          <a:solidFill>
            <a:srgbClr val="C0C1D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6"/>
          <p:cNvSpPr/>
          <p:nvPr/>
        </p:nvSpPr>
        <p:spPr>
          <a:xfrm>
            <a:off x="6340673" y="6249829"/>
            <a:ext cx="496014" cy="496014"/>
          </a:xfrm>
          <a:prstGeom prst="roundRect">
            <a:avLst>
              <a:gd fmla="val 18671" name="adj"/>
            </a:avLst>
          </a:prstGeom>
          <a:solidFill>
            <a:srgbClr val="DADBF1"/>
          </a:solidFill>
          <a:ln cap="flat" cmpd="sng" w="9525">
            <a:solidFill>
              <a:srgbClr val="C0C1D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6"/>
          <p:cNvSpPr/>
          <p:nvPr/>
        </p:nvSpPr>
        <p:spPr>
          <a:xfrm>
            <a:off x="6486882" y="6332458"/>
            <a:ext cx="203597" cy="3307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600"/>
              <a:buFont typeface="Inter"/>
              <a:buNone/>
            </a:pPr>
            <a:r>
              <a:rPr b="1" i="0" lang="en-US" sz="26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3</a:t>
            </a:r>
            <a:endParaRPr b="0" i="0" sz="2600" u="none" cap="none" strike="noStrike"/>
          </a:p>
        </p:txBody>
      </p:sp>
      <p:sp>
        <p:nvSpPr>
          <p:cNvPr id="149" name="Google Shape;149;p6"/>
          <p:cNvSpPr/>
          <p:nvPr/>
        </p:nvSpPr>
        <p:spPr>
          <a:xfrm>
            <a:off x="7801332" y="6222206"/>
            <a:ext cx="3013948" cy="3444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150"/>
              <a:buFont typeface="Inter"/>
              <a:buNone/>
            </a:pPr>
            <a:r>
              <a:rPr b="1" i="0" lang="en-US" sz="21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Comparecencia Pública</a:t>
            </a:r>
            <a:endParaRPr b="0" i="0" sz="2150" u="none" cap="none" strike="noStrike"/>
          </a:p>
        </p:txBody>
      </p:sp>
      <p:sp>
        <p:nvSpPr>
          <p:cNvPr id="150" name="Google Shape;150;p6"/>
          <p:cNvSpPr/>
          <p:nvPr/>
        </p:nvSpPr>
        <p:spPr>
          <a:xfrm>
            <a:off x="7801332" y="6698933"/>
            <a:ext cx="6057424" cy="70556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00"/>
              <a:buFont typeface="Inter"/>
              <a:buNone/>
            </a:pPr>
            <a:r>
              <a:rPr b="0" i="0" lang="en-US" sz="17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Explicación de políticas y resultados ante el Poder Legislativo y la ciudadanía.</a:t>
            </a:r>
            <a:endParaRPr b="0" i="0" sz="1700" u="none" cap="none" strike="noStrike"/>
          </a:p>
        </p:txBody>
      </p:sp>
      <p:sp>
        <p:nvSpPr>
          <p:cNvPr id="151" name="Google Shape;151;p6"/>
          <p:cNvSpPr/>
          <p:nvPr/>
        </p:nvSpPr>
        <p:spPr>
          <a:xfrm>
            <a:off x="12889225" y="7770800"/>
            <a:ext cx="1677600" cy="458700"/>
          </a:xfrm>
          <a:prstGeom prst="rect">
            <a:avLst/>
          </a:prstGeom>
          <a:solidFill>
            <a:srgbClr val="F6F4F4"/>
          </a:solidFill>
          <a:ln cap="flat" cmpd="sng" w="9525">
            <a:solidFill>
              <a:srgbClr val="F6F4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7"/>
          <p:cNvSpPr/>
          <p:nvPr/>
        </p:nvSpPr>
        <p:spPr>
          <a:xfrm>
            <a:off x="793790" y="2185511"/>
            <a:ext cx="13042821" cy="14175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50"/>
              <a:buFont typeface="Inter"/>
              <a:buNone/>
            </a:pPr>
            <a:r>
              <a:rPr b="1" i="0" lang="en-US" sz="445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Ejemplos de Bancos Centrales independientes a nivel mundial</a:t>
            </a:r>
            <a:endParaRPr b="0" i="0" sz="4450" u="none" cap="none" strike="noStrike"/>
          </a:p>
        </p:txBody>
      </p:sp>
      <p:sp>
        <p:nvSpPr>
          <p:cNvPr id="158" name="Google Shape;158;p7"/>
          <p:cNvSpPr/>
          <p:nvPr/>
        </p:nvSpPr>
        <p:spPr>
          <a:xfrm>
            <a:off x="793801" y="4170050"/>
            <a:ext cx="39780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Inter"/>
              <a:buNone/>
            </a:pPr>
            <a:r>
              <a:rPr b="1" i="0" lang="en-US" sz="22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Reserva Federal de EE.UU.</a:t>
            </a:r>
            <a:endParaRPr b="0" i="0" sz="2200" u="none" cap="none" strike="noStrike"/>
          </a:p>
        </p:txBody>
      </p:sp>
      <p:sp>
        <p:nvSpPr>
          <p:cNvPr id="159" name="Google Shape;159;p7"/>
          <p:cNvSpPr/>
          <p:nvPr/>
        </p:nvSpPr>
        <p:spPr>
          <a:xfrm>
            <a:off x="793790" y="4751189"/>
            <a:ext cx="3978116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Institución independiente desde 1913, con objetivos de estabilidad de precios y pleno empleo.</a:t>
            </a:r>
            <a:endParaRPr b="0" i="0" sz="1750" u="none" cap="none" strike="noStrike"/>
          </a:p>
        </p:txBody>
      </p:sp>
      <p:sp>
        <p:nvSpPr>
          <p:cNvPr id="160" name="Google Shape;160;p7"/>
          <p:cNvSpPr/>
          <p:nvPr/>
        </p:nvSpPr>
        <p:spPr>
          <a:xfrm>
            <a:off x="5332924" y="4170050"/>
            <a:ext cx="36852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Inter"/>
              <a:buNone/>
            </a:pPr>
            <a:r>
              <a:rPr b="1" i="0" lang="en-US" sz="22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Banco Central Europeo</a:t>
            </a:r>
            <a:endParaRPr b="0" i="0" sz="2200" u="none" cap="none" strike="noStrike"/>
          </a:p>
        </p:txBody>
      </p:sp>
      <p:sp>
        <p:nvSpPr>
          <p:cNvPr id="161" name="Google Shape;161;p7"/>
          <p:cNvSpPr/>
          <p:nvPr/>
        </p:nvSpPr>
        <p:spPr>
          <a:xfrm>
            <a:off x="5332928" y="4751189"/>
            <a:ext cx="3978116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Creado en 1998 con amplia autonomía para cumplir su mandato de estabilidad de precios.</a:t>
            </a:r>
            <a:endParaRPr b="0" i="0" sz="1750" u="none" cap="none" strike="noStrike"/>
          </a:p>
        </p:txBody>
      </p:sp>
      <p:sp>
        <p:nvSpPr>
          <p:cNvPr id="162" name="Google Shape;162;p7"/>
          <p:cNvSpPr/>
          <p:nvPr/>
        </p:nvSpPr>
        <p:spPr>
          <a:xfrm>
            <a:off x="9872067" y="4170045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Inter"/>
              <a:buNone/>
            </a:pPr>
            <a:r>
              <a:rPr b="1" i="0" lang="en-US" sz="22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Banco de Inglaterra</a:t>
            </a:r>
            <a:endParaRPr b="0" i="0" sz="2200" u="none" cap="none" strike="noStrike"/>
          </a:p>
        </p:txBody>
      </p:sp>
      <p:sp>
        <p:nvSpPr>
          <p:cNvPr id="163" name="Google Shape;163;p7"/>
          <p:cNvSpPr/>
          <p:nvPr/>
        </p:nvSpPr>
        <p:spPr>
          <a:xfrm>
            <a:off x="9872067" y="4751189"/>
            <a:ext cx="3978116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Independizado en 1997 para enfocarse en la estabilidad de precios y el crecimiento.</a:t>
            </a:r>
            <a:endParaRPr b="0" i="0" sz="1750" u="none" cap="none" strike="noStrike"/>
          </a:p>
        </p:txBody>
      </p:sp>
      <p:sp>
        <p:nvSpPr>
          <p:cNvPr id="164" name="Google Shape;164;p7"/>
          <p:cNvSpPr/>
          <p:nvPr/>
        </p:nvSpPr>
        <p:spPr>
          <a:xfrm>
            <a:off x="12889225" y="7770800"/>
            <a:ext cx="1677600" cy="458700"/>
          </a:xfrm>
          <a:prstGeom prst="rect">
            <a:avLst/>
          </a:prstGeom>
          <a:solidFill>
            <a:srgbClr val="F6F4F4"/>
          </a:solidFill>
          <a:ln cap="flat" cmpd="sng" w="9525">
            <a:solidFill>
              <a:srgbClr val="F6F4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70" name="Google Shape;170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2835235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8"/>
          <p:cNvSpPr/>
          <p:nvPr/>
        </p:nvSpPr>
        <p:spPr>
          <a:xfrm>
            <a:off x="793801" y="3481275"/>
            <a:ext cx="132999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50"/>
              <a:buFont typeface="Inter"/>
              <a:buNone/>
            </a:pPr>
            <a:r>
              <a:rPr b="1" i="0" lang="en-US" sz="445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Riesgos de un Banco Central no independiente</a:t>
            </a:r>
            <a:endParaRPr b="0" i="0" sz="4450" u="none" cap="none" strike="noStrike"/>
          </a:p>
        </p:txBody>
      </p:sp>
      <p:pic>
        <p:nvPicPr>
          <p:cNvPr descr="preencoded.png" id="172" name="Google Shape;172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3790" y="4530209"/>
            <a:ext cx="4347567" cy="907256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8"/>
          <p:cNvSpPr/>
          <p:nvPr/>
        </p:nvSpPr>
        <p:spPr>
          <a:xfrm>
            <a:off x="1020599" y="5777625"/>
            <a:ext cx="37968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200"/>
              <a:buFont typeface="Inter"/>
              <a:buNone/>
            </a:pPr>
            <a:r>
              <a:rPr b="1" i="0" lang="en-US" sz="22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Inestabilidad Económica</a:t>
            </a:r>
            <a:endParaRPr b="0" i="0" sz="2200" u="none" cap="none" strike="noStrike"/>
          </a:p>
        </p:txBody>
      </p:sp>
      <p:sp>
        <p:nvSpPr>
          <p:cNvPr id="174" name="Google Shape;174;p8"/>
          <p:cNvSpPr/>
          <p:nvPr/>
        </p:nvSpPr>
        <p:spPr>
          <a:xfrm>
            <a:off x="1020604" y="6268045"/>
            <a:ext cx="3893939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Decisiones sujetas a intereses políticos pueden generar inflación descontrolada y crisis financieras.</a:t>
            </a:r>
            <a:endParaRPr b="0" i="0" sz="1750" u="none" cap="none" strike="noStrike"/>
          </a:p>
        </p:txBody>
      </p:sp>
      <p:pic>
        <p:nvPicPr>
          <p:cNvPr descr="preencoded.png" id="175" name="Google Shape;175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141357" y="4530209"/>
            <a:ext cx="4347567" cy="907256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8"/>
          <p:cNvSpPr/>
          <p:nvPr/>
        </p:nvSpPr>
        <p:spPr>
          <a:xfrm>
            <a:off x="5368176" y="5777625"/>
            <a:ext cx="37968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200"/>
              <a:buFont typeface="Inter"/>
              <a:buNone/>
            </a:pPr>
            <a:r>
              <a:rPr b="1" i="0" lang="en-US" sz="22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Pérdida de Credibilidad</a:t>
            </a:r>
            <a:endParaRPr b="0" i="0" sz="2200" u="none" cap="none" strike="noStrike"/>
          </a:p>
        </p:txBody>
      </p:sp>
      <p:sp>
        <p:nvSpPr>
          <p:cNvPr id="177" name="Google Shape;177;p8"/>
          <p:cNvSpPr/>
          <p:nvPr/>
        </p:nvSpPr>
        <p:spPr>
          <a:xfrm>
            <a:off x="5368171" y="6268045"/>
            <a:ext cx="3893939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Los mercados y la población pierden confianza en las acciones del Banco Central.</a:t>
            </a:r>
            <a:endParaRPr b="0" i="0" sz="1750" u="none" cap="none" strike="noStrike"/>
          </a:p>
        </p:txBody>
      </p:sp>
      <p:pic>
        <p:nvPicPr>
          <p:cNvPr descr="preencoded.png" id="178" name="Google Shape;178;p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488924" y="4530209"/>
            <a:ext cx="4347567" cy="907256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8"/>
          <p:cNvSpPr/>
          <p:nvPr/>
        </p:nvSpPr>
        <p:spPr>
          <a:xfrm>
            <a:off x="9715738" y="5777627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200"/>
              <a:buFont typeface="Inter"/>
              <a:buNone/>
            </a:pPr>
            <a:r>
              <a:rPr b="1" i="0" lang="en-US" sz="22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Menor Crecimiento</a:t>
            </a:r>
            <a:endParaRPr b="0" i="0" sz="2200" u="none" cap="none" strike="noStrike"/>
          </a:p>
        </p:txBody>
      </p:sp>
      <p:sp>
        <p:nvSpPr>
          <p:cNvPr id="180" name="Google Shape;180;p8"/>
          <p:cNvSpPr/>
          <p:nvPr/>
        </p:nvSpPr>
        <p:spPr>
          <a:xfrm>
            <a:off x="9715738" y="6268045"/>
            <a:ext cx="3893939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La falta de independencia obstaculiza el logro de estabilidad y desarrollo económico sostenido.</a:t>
            </a:r>
            <a:endParaRPr b="0" i="0" sz="1750" u="none" cap="none" strike="noStrike"/>
          </a:p>
        </p:txBody>
      </p:sp>
      <p:sp>
        <p:nvSpPr>
          <p:cNvPr id="181" name="Google Shape;181;p8"/>
          <p:cNvSpPr/>
          <p:nvPr/>
        </p:nvSpPr>
        <p:spPr>
          <a:xfrm>
            <a:off x="12889225" y="7770800"/>
            <a:ext cx="1677600" cy="458700"/>
          </a:xfrm>
          <a:prstGeom prst="rect">
            <a:avLst/>
          </a:prstGeom>
          <a:solidFill>
            <a:srgbClr val="F6F4F4"/>
          </a:solidFill>
          <a:ln cap="flat" cmpd="sng" w="9525">
            <a:solidFill>
              <a:srgbClr val="F6F4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87" name="Google Shape;187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9"/>
          <p:cNvSpPr/>
          <p:nvPr/>
        </p:nvSpPr>
        <p:spPr>
          <a:xfrm>
            <a:off x="6280190" y="897374"/>
            <a:ext cx="7556421" cy="14175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50"/>
              <a:buFont typeface="Inter"/>
              <a:buNone/>
            </a:pPr>
            <a:r>
              <a:rPr b="1" i="0" lang="en-US" sz="445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Desafíos a la independencia del Banco Central</a:t>
            </a:r>
            <a:endParaRPr b="0" i="0" sz="4450" u="none" cap="none" strike="noStrike"/>
          </a:p>
        </p:txBody>
      </p:sp>
      <p:sp>
        <p:nvSpPr>
          <p:cNvPr id="189" name="Google Shape;189;p9"/>
          <p:cNvSpPr/>
          <p:nvPr/>
        </p:nvSpPr>
        <p:spPr>
          <a:xfrm>
            <a:off x="6280190" y="2655094"/>
            <a:ext cx="3664863" cy="2765227"/>
          </a:xfrm>
          <a:prstGeom prst="roundRect">
            <a:avLst>
              <a:gd fmla="val 3445" name="adj"/>
            </a:avLst>
          </a:prstGeom>
          <a:solidFill>
            <a:srgbClr val="DADBF1"/>
          </a:solidFill>
          <a:ln cap="flat" cmpd="sng" w="9525">
            <a:solidFill>
              <a:srgbClr val="C0C1D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9"/>
          <p:cNvSpPr/>
          <p:nvPr/>
        </p:nvSpPr>
        <p:spPr>
          <a:xfrm>
            <a:off x="6514624" y="2889528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200"/>
              <a:buFont typeface="Inter"/>
              <a:buNone/>
            </a:pPr>
            <a:r>
              <a:rPr b="1" i="0" lang="en-US" sz="22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Presiones Políticas</a:t>
            </a:r>
            <a:endParaRPr b="0" i="0" sz="2200" u="none" cap="none" strike="noStrike"/>
          </a:p>
        </p:txBody>
      </p:sp>
      <p:sp>
        <p:nvSpPr>
          <p:cNvPr id="191" name="Google Shape;191;p9"/>
          <p:cNvSpPr/>
          <p:nvPr/>
        </p:nvSpPr>
        <p:spPr>
          <a:xfrm>
            <a:off x="6514624" y="3379946"/>
            <a:ext cx="3195995" cy="14516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Intentos de gobiernos de intervenir en las decisiones del Banco Central por intereses partidistas.</a:t>
            </a:r>
            <a:endParaRPr b="0" i="0" sz="1750" u="none" cap="none" strike="noStrike"/>
          </a:p>
        </p:txBody>
      </p:sp>
      <p:sp>
        <p:nvSpPr>
          <p:cNvPr id="192" name="Google Shape;192;p9"/>
          <p:cNvSpPr/>
          <p:nvPr/>
        </p:nvSpPr>
        <p:spPr>
          <a:xfrm>
            <a:off x="10171867" y="2655094"/>
            <a:ext cx="3664863" cy="2765227"/>
          </a:xfrm>
          <a:prstGeom prst="roundRect">
            <a:avLst>
              <a:gd fmla="val 3445" name="adj"/>
            </a:avLst>
          </a:prstGeom>
          <a:solidFill>
            <a:srgbClr val="DADBF1"/>
          </a:solidFill>
          <a:ln cap="flat" cmpd="sng" w="9525">
            <a:solidFill>
              <a:srgbClr val="C0C1D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9"/>
          <p:cNvSpPr/>
          <p:nvPr/>
        </p:nvSpPr>
        <p:spPr>
          <a:xfrm>
            <a:off x="10406301" y="2889528"/>
            <a:ext cx="3195995" cy="7086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200"/>
              <a:buFont typeface="Inter"/>
              <a:buNone/>
            </a:pPr>
            <a:r>
              <a:rPr b="1" i="0" lang="en-US" sz="22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Cuestionamiento Público</a:t>
            </a:r>
            <a:endParaRPr b="0" i="0" sz="2200" u="none" cap="none" strike="noStrike"/>
          </a:p>
        </p:txBody>
      </p:sp>
      <p:sp>
        <p:nvSpPr>
          <p:cNvPr id="194" name="Google Shape;194;p9"/>
          <p:cNvSpPr/>
          <p:nvPr/>
        </p:nvSpPr>
        <p:spPr>
          <a:xfrm>
            <a:off x="10406301" y="3734276"/>
            <a:ext cx="3195995" cy="14516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Críticas de la ciudadanía a las políticas económicas del Banco Central y su falta de rendición de cuentas.</a:t>
            </a:r>
            <a:endParaRPr b="0" i="0" sz="1750" u="none" cap="none" strike="noStrike"/>
          </a:p>
        </p:txBody>
      </p:sp>
      <p:sp>
        <p:nvSpPr>
          <p:cNvPr id="195" name="Google Shape;195;p9"/>
          <p:cNvSpPr/>
          <p:nvPr/>
        </p:nvSpPr>
        <p:spPr>
          <a:xfrm>
            <a:off x="6280190" y="5647134"/>
            <a:ext cx="7556421" cy="1685092"/>
          </a:xfrm>
          <a:prstGeom prst="roundRect">
            <a:avLst>
              <a:gd fmla="val 5654" name="adj"/>
            </a:avLst>
          </a:prstGeom>
          <a:solidFill>
            <a:srgbClr val="DADBF1"/>
          </a:solidFill>
          <a:ln cap="flat" cmpd="sng" w="9525">
            <a:solidFill>
              <a:srgbClr val="C0C1D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9"/>
          <p:cNvSpPr/>
          <p:nvPr/>
        </p:nvSpPr>
        <p:spPr>
          <a:xfrm>
            <a:off x="6514626" y="5881575"/>
            <a:ext cx="42813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200"/>
              <a:buFont typeface="Inter"/>
              <a:buNone/>
            </a:pPr>
            <a:r>
              <a:rPr b="1" i="0" lang="en-US" sz="22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Cambios Legislativos</a:t>
            </a:r>
            <a:endParaRPr b="0" i="0" sz="2200" u="none" cap="none" strike="noStrike"/>
          </a:p>
        </p:txBody>
      </p:sp>
      <p:sp>
        <p:nvSpPr>
          <p:cNvPr id="197" name="Google Shape;197;p9"/>
          <p:cNvSpPr/>
          <p:nvPr/>
        </p:nvSpPr>
        <p:spPr>
          <a:xfrm>
            <a:off x="6514624" y="6371987"/>
            <a:ext cx="7087553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Modificaciones en el marco legal que puedan afectar la autonomía del Banco Central.</a:t>
            </a:r>
            <a:endParaRPr b="0" i="0" sz="1750" u="none" cap="none" strike="noStrike"/>
          </a:p>
        </p:txBody>
      </p:sp>
      <p:sp>
        <p:nvSpPr>
          <p:cNvPr id="198" name="Google Shape;198;p9"/>
          <p:cNvSpPr/>
          <p:nvPr/>
        </p:nvSpPr>
        <p:spPr>
          <a:xfrm>
            <a:off x="12889225" y="7770800"/>
            <a:ext cx="1677600" cy="458700"/>
          </a:xfrm>
          <a:prstGeom prst="rect">
            <a:avLst/>
          </a:prstGeom>
          <a:solidFill>
            <a:srgbClr val="F6F4F4"/>
          </a:solidFill>
          <a:ln cap="flat" cmpd="sng" w="9525">
            <a:solidFill>
              <a:srgbClr val="F6F4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2024-11-04T14:53:37Z</dcterms:created>
  <dc:creator>PptxGenJS</dc:creator>
</cp:coreProperties>
</file>